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5"/>
  </p:notesMasterIdLst>
  <p:sldIdLst>
    <p:sldId id="258" r:id="rId2"/>
    <p:sldId id="259" r:id="rId3"/>
    <p:sldId id="268" r:id="rId4"/>
    <p:sldId id="264" r:id="rId5"/>
    <p:sldId id="266" r:id="rId6"/>
    <p:sldId id="267" r:id="rId7"/>
    <p:sldId id="270" r:id="rId8"/>
    <p:sldId id="265" r:id="rId9"/>
    <p:sldId id="269" r:id="rId10"/>
    <p:sldId id="271" r:id="rId11"/>
    <p:sldId id="272" r:id="rId12"/>
    <p:sldId id="273" r:id="rId13"/>
    <p:sldId id="257"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527" autoAdjust="0"/>
    <p:restoredTop sz="85989" autoAdjust="0"/>
  </p:normalViewPr>
  <p:slideViewPr>
    <p:cSldViewPr snapToGrid="0">
      <p:cViewPr>
        <p:scale>
          <a:sx n="73" d="100"/>
          <a:sy n="73" d="100"/>
        </p:scale>
        <p:origin x="-208" y="4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C20BB3-3CCB-4FE5-991B-82F6BCB48AF3}" type="datetimeFigureOut">
              <a:rPr lang="en-US" smtClean="0"/>
              <a:t>10/9/18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746DE6-3336-457D-A091-FA20AC1C536E}" type="slidenum">
              <a:rPr lang="en-US" smtClean="0"/>
              <a:t>‹#›</a:t>
            </a:fld>
            <a:endParaRPr lang="en-US"/>
          </a:p>
        </p:txBody>
      </p:sp>
    </p:spTree>
    <p:extLst>
      <p:ext uri="{BB962C8B-B14F-4D97-AF65-F5344CB8AC3E}">
        <p14:creationId xmlns:p14="http://schemas.microsoft.com/office/powerpoint/2010/main" val="10607208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3732108-E433-4FAE-BA83-93D2A9CC4A68}" type="slidenum">
              <a:rPr lang="en-GB" smtClean="0"/>
              <a:pPr>
                <a:defRPr/>
              </a:pPr>
              <a:t>13</a:t>
            </a:fld>
            <a:endParaRPr lang="en-GB" dirty="0"/>
          </a:p>
        </p:txBody>
      </p:sp>
    </p:spTree>
    <p:extLst>
      <p:ext uri="{BB962C8B-B14F-4D97-AF65-F5344CB8AC3E}">
        <p14:creationId xmlns:p14="http://schemas.microsoft.com/office/powerpoint/2010/main" val="33888982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10/9/18</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9338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10/9/18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037369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10/9/18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438110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10/9/18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4087624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10/9/18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9697095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10/9/18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124970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10/9/18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150499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10/9/18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989307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10/9/18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648144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10/9/18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7966118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10/9/18</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7974527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10/9/18</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45637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creativecommons.org/licenses/by-sa/2.0/uk/"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5F9E98A-4FF4-43D6-9C48-6DF0E7F2D272}"/>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207A636-DC99-4588-80C4-9E069B97C3F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pic>
        <p:nvPicPr>
          <p:cNvPr id="13" name="Picture 12">
            <a:extLst>
              <a:ext uri="{FF2B5EF4-FFF2-40B4-BE49-F238E27FC236}">
                <a16:creationId xmlns:a16="http://schemas.microsoft.com/office/drawing/2014/main" id="{D4ED6A5F-3B06-48C5-850F-8045C4DF69AE}"/>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5" name="Straight Connector 14">
            <a:extLst>
              <a:ext uri="{FF2B5EF4-FFF2-40B4-BE49-F238E27FC236}">
                <a16:creationId xmlns:a16="http://schemas.microsoft.com/office/drawing/2014/main" id="{C9A60B9D-8DAC-4DA9-88DE-9911621A2B96}"/>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0F2BAA51-3181-4303-929A-FCD9C33F8900}"/>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960933" y="960241"/>
            <a:ext cx="6849699" cy="4203872"/>
          </a:xfrm>
        </p:spPr>
        <p:txBody>
          <a:bodyPr anchor="ctr">
            <a:normAutofit/>
          </a:bodyPr>
          <a:lstStyle/>
          <a:p>
            <a:pPr algn="ctr"/>
            <a:r>
              <a:rPr lang="en-US" sz="5400" cap="none" dirty="0">
                <a:solidFill>
                  <a:schemeClr val="tx1">
                    <a:lumMod val="95000"/>
                  </a:schemeClr>
                </a:solidFill>
              </a:rPr>
              <a:t>How was society structured in 1603?</a:t>
            </a:r>
          </a:p>
        </p:txBody>
      </p:sp>
      <p:pic>
        <p:nvPicPr>
          <p:cNvPr id="4" name="Picture 3">
            <a:extLst>
              <a:ext uri="{FF2B5EF4-FFF2-40B4-BE49-F238E27FC236}">
                <a16:creationId xmlns:a16="http://schemas.microsoft.com/office/drawing/2014/main" id="{943EF86B-8CAD-6B46-BC16-95A8028A06A8}"/>
              </a:ext>
            </a:extLst>
          </p:cNvPr>
          <p:cNvPicPr>
            <a:picLocks noChangeAspect="1"/>
          </p:cNvPicPr>
          <p:nvPr/>
        </p:nvPicPr>
        <p:blipFill>
          <a:blip r:embed="rId3"/>
          <a:stretch>
            <a:fillRect/>
          </a:stretch>
        </p:blipFill>
        <p:spPr>
          <a:xfrm>
            <a:off x="8413663" y="541312"/>
            <a:ext cx="3654001" cy="5320225"/>
          </a:xfrm>
          <a:prstGeom prst="rect">
            <a:avLst/>
          </a:prstGeom>
        </p:spPr>
      </p:pic>
    </p:spTree>
    <p:extLst>
      <p:ext uri="{BB962C8B-B14F-4D97-AF65-F5344CB8AC3E}">
        <p14:creationId xmlns:p14="http://schemas.microsoft.com/office/powerpoint/2010/main" val="1226505588"/>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FAA379-DDA8-2A44-978A-D49CCF63E27C}"/>
              </a:ext>
            </a:extLst>
          </p:cNvPr>
          <p:cNvSpPr>
            <a:spLocks noGrp="1"/>
          </p:cNvSpPr>
          <p:nvPr>
            <p:ph type="title"/>
          </p:nvPr>
        </p:nvSpPr>
        <p:spPr/>
        <p:txBody>
          <a:bodyPr>
            <a:normAutofit/>
          </a:bodyPr>
          <a:lstStyle/>
          <a:p>
            <a:pPr algn="ctr"/>
            <a:r>
              <a:rPr lang="en-US" sz="4000" cap="none" dirty="0"/>
              <a:t>Wages and work opportunities</a:t>
            </a:r>
          </a:p>
        </p:txBody>
      </p:sp>
      <p:sp>
        <p:nvSpPr>
          <p:cNvPr id="4" name="Rectangle 3">
            <a:extLst>
              <a:ext uri="{FF2B5EF4-FFF2-40B4-BE49-F238E27FC236}">
                <a16:creationId xmlns:a16="http://schemas.microsoft.com/office/drawing/2014/main" id="{4DF743A1-6F01-0148-B0B6-990219F49134}"/>
              </a:ext>
            </a:extLst>
          </p:cNvPr>
          <p:cNvSpPr/>
          <p:nvPr/>
        </p:nvSpPr>
        <p:spPr>
          <a:xfrm>
            <a:off x="861391" y="1993158"/>
            <a:ext cx="7938052" cy="3139321"/>
          </a:xfrm>
          <a:prstGeom prst="rect">
            <a:avLst/>
          </a:prstGeom>
        </p:spPr>
        <p:txBody>
          <a:bodyPr wrap="square">
            <a:spAutoFit/>
          </a:bodyPr>
          <a:lstStyle/>
          <a:p>
            <a:r>
              <a:rPr lang="en-GB" b="1" i="1" dirty="0"/>
              <a:t>Yeomen farmers</a:t>
            </a:r>
            <a:r>
              <a:rPr lang="en-GB" dirty="0"/>
              <a:t> were prosperous farmers (with incomes in excess of £40 per annum in 1600).</a:t>
            </a:r>
          </a:p>
          <a:p>
            <a:br>
              <a:rPr lang="en-GB" dirty="0"/>
            </a:br>
            <a:r>
              <a:rPr lang="en-GB" dirty="0"/>
              <a:t>Below yeomen were</a:t>
            </a:r>
            <a:r>
              <a:rPr lang="en-GB" b="1" i="1" dirty="0"/>
              <a:t> husbandmen </a:t>
            </a:r>
            <a:r>
              <a:rPr lang="en-GB" dirty="0"/>
              <a:t>(earning about £15 pounds per annum in 1600). </a:t>
            </a:r>
          </a:p>
          <a:p>
            <a:br>
              <a:rPr lang="en-GB" dirty="0"/>
            </a:br>
            <a:r>
              <a:rPr lang="en-GB" dirty="0"/>
              <a:t>A </a:t>
            </a:r>
            <a:r>
              <a:rPr lang="en-GB" b="1" i="1" dirty="0"/>
              <a:t>Labourer </a:t>
            </a:r>
            <a:r>
              <a:rPr lang="en-GB" dirty="0"/>
              <a:t>lacked enough land to maintain himself and his family, though he often had a cottage and garden, and grazing rights for cattle on the local common. The going rate for day labour in 1600 was roughly 4-12d per day when work was available, but agricultural work was seasonal, and many labourers would only have been able to find work for six months in the year.  Labourers often earned an annual income of </a:t>
            </a:r>
            <a:r>
              <a:rPr lang="en-GB" b="1" dirty="0"/>
              <a:t>£5-9 pounds.</a:t>
            </a:r>
            <a:endParaRPr lang="en-US" b="1" dirty="0"/>
          </a:p>
        </p:txBody>
      </p:sp>
      <p:pic>
        <p:nvPicPr>
          <p:cNvPr id="5" name="Picture 4">
            <a:extLst>
              <a:ext uri="{FF2B5EF4-FFF2-40B4-BE49-F238E27FC236}">
                <a16:creationId xmlns:a16="http://schemas.microsoft.com/office/drawing/2014/main" id="{0A49DFDA-302E-FE44-A1BF-6EEF6CD8E21E}"/>
              </a:ext>
            </a:extLst>
          </p:cNvPr>
          <p:cNvPicPr>
            <a:picLocks noChangeAspect="1"/>
          </p:cNvPicPr>
          <p:nvPr/>
        </p:nvPicPr>
        <p:blipFill>
          <a:blip r:embed="rId2"/>
          <a:stretch>
            <a:fillRect/>
          </a:stretch>
        </p:blipFill>
        <p:spPr>
          <a:xfrm>
            <a:off x="8799443" y="1504218"/>
            <a:ext cx="3162300" cy="4394200"/>
          </a:xfrm>
          <a:prstGeom prst="rect">
            <a:avLst/>
          </a:prstGeom>
        </p:spPr>
      </p:pic>
    </p:spTree>
    <p:extLst>
      <p:ext uri="{BB962C8B-B14F-4D97-AF65-F5344CB8AC3E}">
        <p14:creationId xmlns:p14="http://schemas.microsoft.com/office/powerpoint/2010/main" val="7264915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F83E3E-C4D4-C14A-B63B-ACD6C8E90F42}"/>
              </a:ext>
            </a:extLst>
          </p:cNvPr>
          <p:cNvSpPr>
            <a:spLocks noGrp="1"/>
          </p:cNvSpPr>
          <p:nvPr>
            <p:ph type="title"/>
          </p:nvPr>
        </p:nvSpPr>
        <p:spPr/>
        <p:txBody>
          <a:bodyPr>
            <a:normAutofit/>
          </a:bodyPr>
          <a:lstStyle/>
          <a:p>
            <a:pPr algn="ctr"/>
            <a:r>
              <a:rPr lang="en-US" sz="4400" cap="none" dirty="0"/>
              <a:t>Social movement - Merchants</a:t>
            </a:r>
          </a:p>
        </p:txBody>
      </p:sp>
      <p:sp>
        <p:nvSpPr>
          <p:cNvPr id="3" name="Content Placeholder 2">
            <a:extLst>
              <a:ext uri="{FF2B5EF4-FFF2-40B4-BE49-F238E27FC236}">
                <a16:creationId xmlns:a16="http://schemas.microsoft.com/office/drawing/2014/main" id="{5F6F7D71-5639-6346-80D1-1EF5CC4EDFBD}"/>
              </a:ext>
            </a:extLst>
          </p:cNvPr>
          <p:cNvSpPr>
            <a:spLocks noGrp="1"/>
          </p:cNvSpPr>
          <p:nvPr>
            <p:ph idx="1"/>
          </p:nvPr>
        </p:nvSpPr>
        <p:spPr>
          <a:xfrm>
            <a:off x="351984" y="1969433"/>
            <a:ext cx="8143834" cy="3968380"/>
          </a:xfrm>
        </p:spPr>
        <p:txBody>
          <a:bodyPr>
            <a:normAutofit/>
          </a:bodyPr>
          <a:lstStyle/>
          <a:p>
            <a:pPr marL="0" indent="0">
              <a:buNone/>
            </a:pPr>
            <a:r>
              <a:rPr lang="en-GB" sz="1800" dirty="0"/>
              <a:t>The richest merchants were very wealthy; for example, aldermen of London were richer than almost all landed gentlemen. Whereas a wealthy London Merchant could have an annual income in the thousands, some nobles (aristocrat) only earned £200 from rent.</a:t>
            </a:r>
          </a:p>
          <a:p>
            <a:pPr marL="0" indent="0">
              <a:buNone/>
            </a:pPr>
            <a:r>
              <a:rPr lang="en-GB" sz="1800" dirty="0"/>
              <a:t>However, aristocrats did have some political advantages. Though not tax-exempt, the nobility did possess important privileges, including the right to sit in House of Lords, and the right to be tried only by their peers (other lords in the House of Lords).</a:t>
            </a:r>
          </a:p>
          <a:p>
            <a:pPr marL="0" indent="0">
              <a:buNone/>
            </a:pPr>
            <a:r>
              <a:rPr lang="en-GB" sz="1800" dirty="0"/>
              <a:t>Over time, many merchants tried to acquire nobility by buying land, creating family estates and purchasing titles from the king.  They were an upwardly mobile social class.</a:t>
            </a:r>
          </a:p>
        </p:txBody>
      </p:sp>
      <p:pic>
        <p:nvPicPr>
          <p:cNvPr id="4" name="Picture 3">
            <a:extLst>
              <a:ext uri="{FF2B5EF4-FFF2-40B4-BE49-F238E27FC236}">
                <a16:creationId xmlns:a16="http://schemas.microsoft.com/office/drawing/2014/main" id="{8D0D0EDC-456E-134A-9B10-2B96A8A23EE1}"/>
              </a:ext>
            </a:extLst>
          </p:cNvPr>
          <p:cNvPicPr>
            <a:picLocks noChangeAspect="1"/>
          </p:cNvPicPr>
          <p:nvPr/>
        </p:nvPicPr>
        <p:blipFill>
          <a:blip r:embed="rId2"/>
          <a:stretch>
            <a:fillRect/>
          </a:stretch>
        </p:blipFill>
        <p:spPr>
          <a:xfrm>
            <a:off x="9027928" y="1981008"/>
            <a:ext cx="2514600" cy="3797300"/>
          </a:xfrm>
          <a:prstGeom prst="rect">
            <a:avLst/>
          </a:prstGeom>
        </p:spPr>
      </p:pic>
    </p:spTree>
    <p:extLst>
      <p:ext uri="{BB962C8B-B14F-4D97-AF65-F5344CB8AC3E}">
        <p14:creationId xmlns:p14="http://schemas.microsoft.com/office/powerpoint/2010/main" val="38239234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014D44-F3B3-F247-9211-B56C19FFE51A}"/>
              </a:ext>
            </a:extLst>
          </p:cNvPr>
          <p:cNvSpPr>
            <a:spLocks noGrp="1"/>
          </p:cNvSpPr>
          <p:nvPr>
            <p:ph type="title"/>
          </p:nvPr>
        </p:nvSpPr>
        <p:spPr/>
        <p:txBody>
          <a:bodyPr>
            <a:normAutofit/>
          </a:bodyPr>
          <a:lstStyle/>
          <a:p>
            <a:pPr algn="ctr"/>
            <a:r>
              <a:rPr lang="en-US" sz="4400" cap="none" dirty="0"/>
              <a:t>Plenary</a:t>
            </a:r>
          </a:p>
        </p:txBody>
      </p:sp>
      <p:sp>
        <p:nvSpPr>
          <p:cNvPr id="4" name="TextBox 3">
            <a:extLst>
              <a:ext uri="{FF2B5EF4-FFF2-40B4-BE49-F238E27FC236}">
                <a16:creationId xmlns:a16="http://schemas.microsoft.com/office/drawing/2014/main" id="{7C8F665D-3E00-034B-B56D-DC1CF0A8E7F5}"/>
              </a:ext>
            </a:extLst>
          </p:cNvPr>
          <p:cNvSpPr txBox="1"/>
          <p:nvPr/>
        </p:nvSpPr>
        <p:spPr>
          <a:xfrm>
            <a:off x="241453" y="2050602"/>
            <a:ext cx="8285858" cy="3539430"/>
          </a:xfrm>
          <a:prstGeom prst="rect">
            <a:avLst/>
          </a:prstGeom>
          <a:noFill/>
        </p:spPr>
        <p:txBody>
          <a:bodyPr wrap="square" rtlCol="0">
            <a:spAutoFit/>
          </a:bodyPr>
          <a:lstStyle/>
          <a:p>
            <a:r>
              <a:rPr lang="en-US" sz="3200" dirty="0"/>
              <a:t>‘The economic dominance of the great landowners diminished as the commercial sector grew in strength; similarly the landowners’ political influence lessened as society diversified’.</a:t>
            </a:r>
          </a:p>
          <a:p>
            <a:endParaRPr lang="en-US" sz="3200" dirty="0"/>
          </a:p>
          <a:p>
            <a:r>
              <a:rPr lang="en-US" sz="3200" dirty="0"/>
              <a:t>Derek Hirst, </a:t>
            </a:r>
            <a:r>
              <a:rPr lang="en-US" sz="3200" i="1" dirty="0"/>
              <a:t>England in Conflict 1603-1660</a:t>
            </a:r>
            <a:r>
              <a:rPr lang="en-US" sz="3200" dirty="0"/>
              <a:t> (Bloomsbury, 1999), p78.</a:t>
            </a:r>
          </a:p>
        </p:txBody>
      </p:sp>
      <p:sp>
        <p:nvSpPr>
          <p:cNvPr id="5" name="TextBox 4">
            <a:extLst>
              <a:ext uri="{FF2B5EF4-FFF2-40B4-BE49-F238E27FC236}">
                <a16:creationId xmlns:a16="http://schemas.microsoft.com/office/drawing/2014/main" id="{381AA3DA-47DB-0F47-BE74-767B39215589}"/>
              </a:ext>
            </a:extLst>
          </p:cNvPr>
          <p:cNvSpPr txBox="1"/>
          <p:nvPr/>
        </p:nvSpPr>
        <p:spPr>
          <a:xfrm>
            <a:off x="9051403" y="2488557"/>
            <a:ext cx="2789498" cy="9233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US" dirty="0">
                <a:latin typeface="Comic Sans MS" panose="030F0902030302020204" pitchFamily="66" charset="0"/>
              </a:rPr>
              <a:t>Evidence to agree</a:t>
            </a:r>
          </a:p>
          <a:p>
            <a:pPr algn="ctr"/>
            <a:endParaRPr lang="en-US" dirty="0">
              <a:latin typeface="Comic Sans MS" panose="030F0902030302020204" pitchFamily="66" charset="0"/>
            </a:endParaRPr>
          </a:p>
          <a:p>
            <a:pPr algn="ctr"/>
            <a:endParaRPr lang="en-US" dirty="0">
              <a:latin typeface="Comic Sans MS" panose="030F0902030302020204" pitchFamily="66" charset="0"/>
            </a:endParaRPr>
          </a:p>
        </p:txBody>
      </p:sp>
      <p:sp>
        <p:nvSpPr>
          <p:cNvPr id="7" name="TextBox 6">
            <a:extLst>
              <a:ext uri="{FF2B5EF4-FFF2-40B4-BE49-F238E27FC236}">
                <a16:creationId xmlns:a16="http://schemas.microsoft.com/office/drawing/2014/main" id="{A148D769-CCEF-1D4A-BE93-C04F77CFDB51}"/>
              </a:ext>
            </a:extLst>
          </p:cNvPr>
          <p:cNvSpPr txBox="1"/>
          <p:nvPr/>
        </p:nvSpPr>
        <p:spPr>
          <a:xfrm>
            <a:off x="9051403" y="3902597"/>
            <a:ext cx="2789498" cy="92333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pPr algn="ctr"/>
            <a:r>
              <a:rPr lang="en-US" dirty="0">
                <a:latin typeface="Comic Sans MS" panose="030F0902030302020204" pitchFamily="66" charset="0"/>
              </a:rPr>
              <a:t>Evidence to disagree</a:t>
            </a:r>
          </a:p>
          <a:p>
            <a:pPr algn="ctr"/>
            <a:endParaRPr lang="en-US" dirty="0">
              <a:latin typeface="Comic Sans MS" panose="030F0902030302020204" pitchFamily="66" charset="0"/>
            </a:endParaRPr>
          </a:p>
          <a:p>
            <a:pPr algn="ctr"/>
            <a:endParaRPr lang="en-US" dirty="0">
              <a:latin typeface="Comic Sans MS" panose="030F0902030302020204" pitchFamily="66" charset="0"/>
            </a:endParaRPr>
          </a:p>
        </p:txBody>
      </p:sp>
      <p:sp>
        <p:nvSpPr>
          <p:cNvPr id="8" name="TextBox 7">
            <a:extLst>
              <a:ext uri="{FF2B5EF4-FFF2-40B4-BE49-F238E27FC236}">
                <a16:creationId xmlns:a16="http://schemas.microsoft.com/office/drawing/2014/main" id="{5E2E5E8D-08B4-3144-A68B-0A2B0F90B770}"/>
              </a:ext>
            </a:extLst>
          </p:cNvPr>
          <p:cNvSpPr txBox="1"/>
          <p:nvPr/>
        </p:nvSpPr>
        <p:spPr>
          <a:xfrm>
            <a:off x="9051403" y="1967696"/>
            <a:ext cx="2789498" cy="369332"/>
          </a:xfrm>
          <a:prstGeom prst="rect">
            <a:avLst/>
          </a:prstGeom>
          <a:noFill/>
        </p:spPr>
        <p:txBody>
          <a:bodyPr wrap="square" rtlCol="0">
            <a:spAutoFit/>
          </a:bodyPr>
          <a:lstStyle/>
          <a:p>
            <a:r>
              <a:rPr lang="en-US" dirty="0">
                <a:latin typeface="Comic Sans MS" panose="030F0902030302020204" pitchFamily="66" charset="0"/>
              </a:rPr>
              <a:t>Consider:</a:t>
            </a:r>
          </a:p>
        </p:txBody>
      </p:sp>
    </p:spTree>
    <p:extLst>
      <p:ext uri="{BB962C8B-B14F-4D97-AF65-F5344CB8AC3E}">
        <p14:creationId xmlns:p14="http://schemas.microsoft.com/office/powerpoint/2010/main" val="7176974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599" y="386862"/>
            <a:ext cx="7502769" cy="962700"/>
          </a:xfrm>
        </p:spPr>
        <p:txBody>
          <a:bodyPr/>
          <a:lstStyle/>
          <a:p>
            <a:r>
              <a:rPr lang="en-GB" dirty="0"/>
              <a:t>Notices</a:t>
            </a:r>
          </a:p>
        </p:txBody>
      </p:sp>
      <p:graphicFrame>
        <p:nvGraphicFramePr>
          <p:cNvPr id="4" name="Table 3"/>
          <p:cNvGraphicFramePr>
            <a:graphicFrameLocks noGrp="1"/>
          </p:cNvGraphicFramePr>
          <p:nvPr>
            <p:extLst>
              <p:ext uri="{D42A27DB-BD31-4B8C-83A1-F6EECF244321}">
                <p14:modId xmlns:p14="http://schemas.microsoft.com/office/powerpoint/2010/main" val="1314054509"/>
              </p:ext>
            </p:extLst>
          </p:nvPr>
        </p:nvGraphicFramePr>
        <p:xfrm>
          <a:off x="1371600" y="1349562"/>
          <a:ext cx="9372599" cy="3662053"/>
        </p:xfrm>
        <a:graphic>
          <a:graphicData uri="http://schemas.openxmlformats.org/drawingml/2006/table">
            <a:tbl>
              <a:tblPr firstRow="1" firstCol="1" bandRow="1">
                <a:tableStyleId>{073A0DAA-6AF3-43AB-8588-CEC1D06C72B9}</a:tableStyleId>
              </a:tblPr>
              <a:tblGrid>
                <a:gridCol w="1901964">
                  <a:extLst>
                    <a:ext uri="{9D8B030D-6E8A-4147-A177-3AD203B41FA5}">
                      <a16:colId xmlns:a16="http://schemas.microsoft.com/office/drawing/2014/main" val="20000"/>
                    </a:ext>
                  </a:extLst>
                </a:gridCol>
                <a:gridCol w="7470635">
                  <a:extLst>
                    <a:ext uri="{9D8B030D-6E8A-4147-A177-3AD203B41FA5}">
                      <a16:colId xmlns:a16="http://schemas.microsoft.com/office/drawing/2014/main" val="20001"/>
                    </a:ext>
                  </a:extLst>
                </a:gridCol>
              </a:tblGrid>
              <a:tr h="434961">
                <a:tc>
                  <a:txBody>
                    <a:bodyPr/>
                    <a:lstStyle/>
                    <a:p>
                      <a:pPr algn="l">
                        <a:lnSpc>
                          <a:spcPct val="115000"/>
                        </a:lnSpc>
                        <a:spcAft>
                          <a:spcPts val="0"/>
                        </a:spcAft>
                      </a:pPr>
                      <a:r>
                        <a:rPr lang="en-GB" sz="1200" dirty="0">
                          <a:effectLst/>
                        </a:rPr>
                        <a:t>Title</a:t>
                      </a:r>
                      <a:endParaRPr lang="en-GB" sz="1200" dirty="0">
                        <a:solidFill>
                          <a:schemeClr val="bg1"/>
                        </a:solidFill>
                        <a:effectLst/>
                        <a:latin typeface="+mn-lt"/>
                        <a:ea typeface="Tahoma" panose="020B0604030504040204" pitchFamily="34" charset="0"/>
                        <a:cs typeface="Tahoma" panose="020B0604030504040204" pitchFamily="34" charset="0"/>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l">
                        <a:lnSpc>
                          <a:spcPct val="115000"/>
                        </a:lnSpc>
                        <a:spcAft>
                          <a:spcPts val="0"/>
                        </a:spcAft>
                      </a:pPr>
                      <a:r>
                        <a:rPr lang="en-GB" sz="1200" dirty="0">
                          <a:effectLst/>
                        </a:rPr>
                        <a:t>Copyright</a:t>
                      </a:r>
                      <a:r>
                        <a:rPr lang="en-GB" sz="1200" baseline="0" dirty="0">
                          <a:effectLst/>
                        </a:rPr>
                        <a:t> and Teaching</a:t>
                      </a:r>
                      <a:endParaRPr lang="en-GB" sz="1200" b="0" dirty="0">
                        <a:solidFill>
                          <a:schemeClr val="bg1"/>
                        </a:solidFill>
                        <a:effectLst/>
                        <a:latin typeface="+mn-lt"/>
                        <a:ea typeface="Tahoma" panose="020B0604030504040204" pitchFamily="34" charset="0"/>
                        <a:cs typeface="Tahoma" panose="020B0604030504040204" pitchFamily="34" charset="0"/>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0"/>
                  </a:ext>
                </a:extLst>
              </a:tr>
              <a:tr h="687084">
                <a:tc>
                  <a:txBody>
                    <a:bodyPr/>
                    <a:lstStyle/>
                    <a:p>
                      <a:pPr algn="l">
                        <a:lnSpc>
                          <a:spcPct val="115000"/>
                        </a:lnSpc>
                        <a:spcAft>
                          <a:spcPts val="0"/>
                        </a:spcAft>
                      </a:pPr>
                      <a:r>
                        <a:rPr lang="en-GB" sz="1200" dirty="0">
                          <a:effectLst/>
                        </a:rPr>
                        <a:t>Author</a:t>
                      </a:r>
                      <a:endParaRPr lang="en-GB" sz="1200" dirty="0">
                        <a:solidFill>
                          <a:schemeClr val="bg1"/>
                        </a:solidFill>
                        <a:effectLst/>
                        <a:latin typeface="+mn-lt"/>
                        <a:ea typeface="Tahoma" panose="020B0604030504040204" pitchFamily="34" charset="0"/>
                        <a:cs typeface="Tahoma" panose="020B0604030504040204" pitchFamily="34" charset="0"/>
                      </a:endParaRPr>
                    </a:p>
                  </a:txBody>
                  <a:tcPr marL="68580" marR="68580" marT="0" marB="0">
                    <a:lnL w="12700" cap="flat" cmpd="sng" algn="ctr">
                      <a:solidFill>
                        <a:schemeClr val="tx1"/>
                      </a:solidFill>
                      <a:prstDash val="solid"/>
                      <a:round/>
                      <a:headEnd type="none" w="med" len="med"/>
                      <a:tailEnd type="none" w="med" len="med"/>
                    </a:lnL>
                  </a:tcPr>
                </a:tc>
                <a:tc>
                  <a:txBody>
                    <a:bodyPr/>
                    <a:lstStyle/>
                    <a:p>
                      <a:pPr algn="l">
                        <a:lnSpc>
                          <a:spcPct val="115000"/>
                        </a:lnSpc>
                        <a:spcAft>
                          <a:spcPts val="0"/>
                        </a:spcAft>
                      </a:pPr>
                      <a:r>
                        <a:rPr lang="en-GB" sz="1200" dirty="0">
                          <a:effectLst/>
                        </a:rPr>
                        <a:t>Thomas Finch, </a:t>
                      </a:r>
                      <a:r>
                        <a:rPr lang="en-GB" sz="1200" i="1" dirty="0">
                          <a:effectLst/>
                        </a:rPr>
                        <a:t>Manuscript Pamphleteering in Early Stuart England, </a:t>
                      </a:r>
                      <a:r>
                        <a:rPr lang="en-US" sz="1200" dirty="0">
                          <a:effectLst/>
                        </a:rPr>
                        <a:t>reused under a </a:t>
                      </a:r>
                      <a:r>
                        <a:rPr lang="en-US" sz="1200" u="sng" dirty="0">
                          <a:effectLst/>
                          <a:hlinkClick r:id="rId3"/>
                        </a:rPr>
                        <a:t>Creative Commons Attribution </a:t>
                      </a:r>
                      <a:r>
                        <a:rPr lang="en-US" sz="1200" u="sng" dirty="0">
                          <a:effectLst/>
                        </a:rPr>
                        <a:t>4.0 International (CC BY 4.0) license</a:t>
                      </a:r>
                      <a:r>
                        <a:rPr lang="en-US" sz="1200" dirty="0">
                          <a:effectLst/>
                        </a:rPr>
                        <a:t>.</a:t>
                      </a:r>
                      <a:endParaRPr lang="en-GB" sz="1200" dirty="0">
                        <a:solidFill>
                          <a:schemeClr val="bg1"/>
                        </a:solidFill>
                        <a:effectLst/>
                        <a:latin typeface="+mn-lt"/>
                        <a:ea typeface="Tahoma" panose="020B0604030504040204" pitchFamily="34" charset="0"/>
                        <a:cs typeface="Tahoma" panose="020B0604030504040204" pitchFamily="34" charset="0"/>
                      </a:endParaRPr>
                    </a:p>
                  </a:txBody>
                  <a:tcPr marL="68580" marR="68580"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1"/>
                  </a:ext>
                </a:extLst>
              </a:tr>
              <a:tr h="395418">
                <a:tc>
                  <a:txBody>
                    <a:bodyPr/>
                    <a:lstStyle/>
                    <a:p>
                      <a:pPr algn="l">
                        <a:lnSpc>
                          <a:spcPct val="115000"/>
                        </a:lnSpc>
                        <a:spcAft>
                          <a:spcPts val="0"/>
                        </a:spcAft>
                      </a:pPr>
                      <a:r>
                        <a:rPr lang="en-GB" sz="1200" dirty="0">
                          <a:effectLst/>
                        </a:rPr>
                        <a:t>Educational Level</a:t>
                      </a:r>
                      <a:endParaRPr lang="en-GB" sz="1200" dirty="0">
                        <a:solidFill>
                          <a:schemeClr val="bg1"/>
                        </a:solidFill>
                        <a:effectLst/>
                        <a:latin typeface="+mn-lt"/>
                        <a:ea typeface="Tahoma" panose="020B0604030504040204" pitchFamily="34" charset="0"/>
                        <a:cs typeface="Tahoma" panose="020B0604030504040204" pitchFamily="34" charset="0"/>
                      </a:endParaRPr>
                    </a:p>
                  </a:txBody>
                  <a:tcPr marL="68580" marR="68580" marT="0" marB="0">
                    <a:lnL w="12700" cap="flat" cmpd="sng" algn="ctr">
                      <a:solidFill>
                        <a:schemeClr val="tx1"/>
                      </a:solidFill>
                      <a:prstDash val="solid"/>
                      <a:round/>
                      <a:headEnd type="none" w="med" len="med"/>
                      <a:tailEnd type="none" w="med" len="med"/>
                    </a:lnL>
                  </a:tcPr>
                </a:tc>
                <a:tc>
                  <a:txBody>
                    <a:bodyPr/>
                    <a:lstStyle/>
                    <a:p>
                      <a:pPr algn="l">
                        <a:lnSpc>
                          <a:spcPct val="115000"/>
                        </a:lnSpc>
                        <a:spcAft>
                          <a:spcPts val="0"/>
                        </a:spcAft>
                      </a:pPr>
                      <a:r>
                        <a:rPr lang="en-GB" sz="1200" dirty="0">
                          <a:solidFill>
                            <a:schemeClr val="tx2"/>
                          </a:solidFill>
                          <a:effectLst/>
                          <a:latin typeface="+mn-lt"/>
                          <a:ea typeface="Tahoma" panose="020B0604030504040204" pitchFamily="34" charset="0"/>
                          <a:cs typeface="Tahoma" panose="020B0604030504040204" pitchFamily="34" charset="0"/>
                        </a:rPr>
                        <a:t>A-Level</a:t>
                      </a:r>
                    </a:p>
                  </a:txBody>
                  <a:tcPr marL="68580" marR="68580"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5"/>
                  </a:ext>
                </a:extLst>
              </a:tr>
              <a:tr h="790837">
                <a:tc>
                  <a:txBody>
                    <a:bodyPr/>
                    <a:lstStyle/>
                    <a:p>
                      <a:pPr algn="l">
                        <a:lnSpc>
                          <a:spcPct val="115000"/>
                        </a:lnSpc>
                        <a:spcAft>
                          <a:spcPts val="0"/>
                        </a:spcAft>
                      </a:pPr>
                      <a:r>
                        <a:rPr lang="en-GB" sz="1200" dirty="0">
                          <a:effectLst/>
                        </a:rPr>
                        <a:t>Creative Commons Licence</a:t>
                      </a:r>
                      <a:endParaRPr lang="en-GB" sz="1200" dirty="0">
                        <a:solidFill>
                          <a:schemeClr val="bg1"/>
                        </a:solidFill>
                        <a:effectLst/>
                        <a:latin typeface="+mn-lt"/>
                        <a:ea typeface="Tahoma" panose="020B0604030504040204" pitchFamily="34" charset="0"/>
                        <a:cs typeface="Tahoma" panose="020B0604030504040204" pitchFamily="34" charset="0"/>
                      </a:endParaRPr>
                    </a:p>
                  </a:txBody>
                  <a:tcPr marL="68580" marR="68580" marT="0" marB="0">
                    <a:lnL w="12700" cap="flat" cmpd="sng" algn="ctr">
                      <a:solidFill>
                        <a:schemeClr val="tx1"/>
                      </a:solidFill>
                      <a:prstDash val="solid"/>
                      <a:round/>
                      <a:headEnd type="none" w="med" len="med"/>
                      <a:tailEnd type="none" w="med" len="med"/>
                    </a:lnL>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200" u="sng" dirty="0">
                          <a:effectLst/>
                        </a:rPr>
                        <a:t>Creative Commons Attribution 4.0 Internartional (CC BY 4.0) license.</a:t>
                      </a:r>
                      <a:r>
                        <a:rPr lang="en-US" sz="1200" dirty="0">
                          <a:effectLst/>
                        </a:rPr>
                        <a:t>.</a:t>
                      </a:r>
                      <a:endParaRPr lang="en-GB" sz="1200" dirty="0">
                        <a:solidFill>
                          <a:schemeClr val="bg1"/>
                        </a:solidFill>
                        <a:effectLst/>
                        <a:latin typeface="+mn-lt"/>
                        <a:ea typeface="Tahoma" panose="020B0604030504040204" pitchFamily="34" charset="0"/>
                        <a:cs typeface="Tahoma" panose="020B0604030504040204" pitchFamily="34" charset="0"/>
                      </a:endParaRPr>
                    </a:p>
                  </a:txBody>
                  <a:tcPr marL="68580" marR="68580"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7"/>
                  </a:ext>
                </a:extLst>
              </a:tr>
              <a:tr h="1353753">
                <a:tc>
                  <a:txBody>
                    <a:bodyPr/>
                    <a:lstStyle/>
                    <a:p>
                      <a:pPr algn="l">
                        <a:lnSpc>
                          <a:spcPct val="115000"/>
                        </a:lnSpc>
                        <a:spcAft>
                          <a:spcPts val="0"/>
                        </a:spcAft>
                      </a:pPr>
                      <a:r>
                        <a:rPr lang="en-GB" sz="1200" dirty="0">
                          <a:effectLst/>
                        </a:rPr>
                        <a:t>Third party rights/ Exceptions</a:t>
                      </a:r>
                      <a:endParaRPr lang="en-GB" sz="1200" dirty="0">
                        <a:solidFill>
                          <a:schemeClr val="bg1"/>
                        </a:solidFill>
                        <a:effectLst/>
                        <a:latin typeface="+mn-lt"/>
                        <a:ea typeface="Tahoma" panose="020B0604030504040204" pitchFamily="34" charset="0"/>
                        <a:cs typeface="Tahoma" panose="020B0604030504040204" pitchFamily="34" charset="0"/>
                      </a:endParaRPr>
                    </a:p>
                  </a:txBody>
                  <a:tcPr marL="68580" marR="68580"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l">
                        <a:lnSpc>
                          <a:spcPct val="115000"/>
                        </a:lnSpc>
                        <a:spcAft>
                          <a:spcPts val="0"/>
                        </a:spcAft>
                      </a:pPr>
                      <a:r>
                        <a:rPr lang="en-GB" sz="1200" baseline="0" dirty="0">
                          <a:solidFill>
                            <a:schemeClr val="tx1"/>
                          </a:solidFill>
                          <a:effectLst/>
                          <a:latin typeface="+mn-lt"/>
                          <a:ea typeface="Tahoma" panose="020B0604030504040204" pitchFamily="34" charset="0"/>
                          <a:cs typeface="Tahoma" panose="020B0604030504040204" pitchFamily="34" charset="0"/>
                        </a:rPr>
                        <a:t>Where content has been included without a licence, it has been used in a teaching context to support the aims of this session in accordance with ‘fair dealing’ under UK copyright law.</a:t>
                      </a:r>
                      <a:endParaRPr lang="en-GB" sz="1200" dirty="0">
                        <a:solidFill>
                          <a:schemeClr val="tx1"/>
                        </a:solidFill>
                        <a:effectLst/>
                        <a:latin typeface="+mn-lt"/>
                        <a:ea typeface="Tahoma" panose="020B0604030504040204" pitchFamily="34" charset="0"/>
                        <a:cs typeface="Tahoma" panose="020B0604030504040204" pitchFamily="34" charset="0"/>
                      </a:endParaRPr>
                    </a:p>
                  </a:txBody>
                  <a:tcPr marL="68580" marR="68580"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bl>
          </a:graphicData>
        </a:graphic>
      </p:graphicFrame>
      <p:pic>
        <p:nvPicPr>
          <p:cNvPr id="2049" name="Picture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032106" y="2348880"/>
            <a:ext cx="679178" cy="2377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62270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9C51009-A09A-4689-8E6C-F8FC99E6A840}"/>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9EC65442-F244-409C-BF44-C5D6472E810A}"/>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600199"/>
            <a:ext cx="0" cy="429768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249961" y="1600199"/>
            <a:ext cx="3173482" cy="4297680"/>
          </a:xfrm>
        </p:spPr>
        <p:txBody>
          <a:bodyPr anchor="ctr">
            <a:normAutofit/>
          </a:bodyPr>
          <a:lstStyle/>
          <a:p>
            <a:pPr algn="ctr"/>
            <a:r>
              <a:rPr lang="en-US" dirty="0"/>
              <a:t>Lesson Objectives</a:t>
            </a:r>
          </a:p>
        </p:txBody>
      </p:sp>
      <p:sp>
        <p:nvSpPr>
          <p:cNvPr id="3" name="Content Placeholder 2"/>
          <p:cNvSpPr>
            <a:spLocks noGrp="1"/>
          </p:cNvSpPr>
          <p:nvPr>
            <p:ph type="body" idx="1"/>
          </p:nvPr>
        </p:nvSpPr>
        <p:spPr>
          <a:xfrm>
            <a:off x="4885151" y="1600199"/>
            <a:ext cx="6949040" cy="4880114"/>
          </a:xfrm>
        </p:spPr>
        <p:txBody>
          <a:bodyPr anchor="ctr">
            <a:noAutofit/>
          </a:bodyPr>
          <a:lstStyle/>
          <a:p>
            <a:pPr marL="0" indent="0">
              <a:buNone/>
            </a:pPr>
            <a:r>
              <a:rPr lang="en-US" sz="2400" dirty="0"/>
              <a:t>We are learning to:</a:t>
            </a:r>
          </a:p>
          <a:p>
            <a:r>
              <a:rPr lang="en-US" sz="2400" dirty="0"/>
              <a:t>Determine (D/C) the social structure of Early Stuart Britain and its reason for reliance upon land ownership.</a:t>
            </a:r>
          </a:p>
          <a:p>
            <a:r>
              <a:rPr lang="en-US" sz="2400" dirty="0"/>
              <a:t>Explain (C/B) the social pressures that existed in the seventeenth century.</a:t>
            </a:r>
          </a:p>
          <a:p>
            <a:r>
              <a:rPr lang="en-US" sz="2400" dirty="0"/>
              <a:t>Evaluate (A) the pressures caused within seventeenth century society.</a:t>
            </a:r>
          </a:p>
          <a:p>
            <a:pPr marL="0" indent="0">
              <a:buNone/>
            </a:pPr>
            <a:endParaRPr lang="en-US" sz="2400" dirty="0">
              <a:latin typeface="Comic Sans MS" panose="030F0902030302020204" pitchFamily="66" charset="0"/>
            </a:endParaRPr>
          </a:p>
        </p:txBody>
      </p:sp>
    </p:spTree>
    <p:extLst>
      <p:ext uri="{BB962C8B-B14F-4D97-AF65-F5344CB8AC3E}">
        <p14:creationId xmlns:p14="http://schemas.microsoft.com/office/powerpoint/2010/main" val="2855888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CFF16C-24E8-C64A-A8D5-67FE60E21B7A}"/>
              </a:ext>
            </a:extLst>
          </p:cNvPr>
          <p:cNvSpPr>
            <a:spLocks noGrp="1"/>
          </p:cNvSpPr>
          <p:nvPr>
            <p:ph type="title"/>
          </p:nvPr>
        </p:nvSpPr>
        <p:spPr/>
        <p:txBody>
          <a:bodyPr/>
          <a:lstStyle/>
          <a:p>
            <a:pPr algn="ctr"/>
            <a:r>
              <a:rPr lang="en-US" sz="4400" cap="none" dirty="0"/>
              <a:t>Keywords</a:t>
            </a:r>
            <a:endParaRPr lang="en-US" cap="none" dirty="0"/>
          </a:p>
        </p:txBody>
      </p:sp>
      <p:sp>
        <p:nvSpPr>
          <p:cNvPr id="3" name="Content Placeholder 2">
            <a:extLst>
              <a:ext uri="{FF2B5EF4-FFF2-40B4-BE49-F238E27FC236}">
                <a16:creationId xmlns:a16="http://schemas.microsoft.com/office/drawing/2014/main" id="{71AB74BB-CBC0-B542-B650-B3869B066224}"/>
              </a:ext>
            </a:extLst>
          </p:cNvPr>
          <p:cNvSpPr>
            <a:spLocks noGrp="1"/>
          </p:cNvSpPr>
          <p:nvPr>
            <p:ph idx="1"/>
          </p:nvPr>
        </p:nvSpPr>
        <p:spPr>
          <a:xfrm>
            <a:off x="1451579" y="2015732"/>
            <a:ext cx="9603275" cy="3960998"/>
          </a:xfrm>
        </p:spPr>
        <p:txBody>
          <a:bodyPr>
            <a:normAutofit/>
          </a:bodyPr>
          <a:lstStyle/>
          <a:p>
            <a:r>
              <a:rPr lang="en-US" sz="2400" b="1" dirty="0" err="1"/>
              <a:t>Patriarchalism</a:t>
            </a:r>
            <a:r>
              <a:rPr lang="en-US" sz="2400" dirty="0"/>
              <a:t> – A popular seventeenth century belief that power was handed down to </a:t>
            </a:r>
            <a:r>
              <a:rPr lang="en-US" sz="2400" b="1" dirty="0"/>
              <a:t>fathers</a:t>
            </a:r>
            <a:r>
              <a:rPr lang="en-US" sz="2400" dirty="0"/>
              <a:t> and </a:t>
            </a:r>
            <a:r>
              <a:rPr lang="en-US" sz="2400" b="1" dirty="0"/>
              <a:t>male monarchs</a:t>
            </a:r>
            <a:r>
              <a:rPr lang="en-US" sz="2400" dirty="0"/>
              <a:t>, who in turn acted as father of their people. The belief in a </a:t>
            </a:r>
            <a:r>
              <a:rPr lang="en-US" sz="2400" b="1" dirty="0"/>
              <a:t>‘patriarchal</a:t>
            </a:r>
            <a:r>
              <a:rPr lang="en-US" sz="2400" dirty="0"/>
              <a:t>’ society also reinforced obedience to the King.</a:t>
            </a:r>
          </a:p>
          <a:p>
            <a:endParaRPr lang="en-US" sz="2400" dirty="0"/>
          </a:p>
          <a:p>
            <a:r>
              <a:rPr lang="en-US" sz="2400" b="1" dirty="0"/>
              <a:t>Paternalist</a:t>
            </a:r>
            <a:r>
              <a:rPr lang="en-US" sz="2400" dirty="0"/>
              <a:t> – The view that in times of hardship, higher classes should ensure the safety and security of those below them, in line with </a:t>
            </a:r>
            <a:r>
              <a:rPr lang="en-US" sz="2400" b="1" dirty="0"/>
              <a:t>‘fatherly duty’.</a:t>
            </a:r>
            <a:r>
              <a:rPr lang="en-US" sz="2400" dirty="0"/>
              <a:t> </a:t>
            </a:r>
          </a:p>
        </p:txBody>
      </p:sp>
    </p:spTree>
    <p:extLst>
      <p:ext uri="{BB962C8B-B14F-4D97-AF65-F5344CB8AC3E}">
        <p14:creationId xmlns:p14="http://schemas.microsoft.com/office/powerpoint/2010/main" val="30529887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35C3D674-3D59-4E93-80CA-0C0A9095E81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F2A81E1-BCBE-426B-8C09-33274E69409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pic>
        <p:nvPicPr>
          <p:cNvPr id="15" name="Picture 14">
            <a:extLst>
              <a:ext uri="{FF2B5EF4-FFF2-40B4-BE49-F238E27FC236}">
                <a16:creationId xmlns:a16="http://schemas.microsoft.com/office/drawing/2014/main" id="{39D1DDD4-5BB3-45BA-B9B3-06B62299AD79}"/>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7" name="Straight Connector 16">
            <a:extLst>
              <a:ext uri="{FF2B5EF4-FFF2-40B4-BE49-F238E27FC236}">
                <a16:creationId xmlns:a16="http://schemas.microsoft.com/office/drawing/2014/main" id="{A24DAE64-2302-42EA-8239-F2F0775CA5AD}"/>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C884B8F8-FDC9-498B-9960-5D7260AFCB03}"/>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3896" y="1847088"/>
            <a:ext cx="4177373" cy="0"/>
          </a:xfrm>
          <a:prstGeom prst="line">
            <a:avLst/>
          </a:prstGeom>
          <a:ln w="31750"/>
        </p:spPr>
        <p:style>
          <a:lnRef idx="3">
            <a:schemeClr val="accent1"/>
          </a:lnRef>
          <a:fillRef idx="0">
            <a:schemeClr val="accent1"/>
          </a:fillRef>
          <a:effectRef idx="2">
            <a:schemeClr val="accent1"/>
          </a:effectRef>
          <a:fontRef idx="minor">
            <a:schemeClr val="tx1"/>
          </a:fontRef>
        </p:style>
      </p:cxnSp>
      <p:pic>
        <p:nvPicPr>
          <p:cNvPr id="9" name="Picture 8">
            <a:extLst>
              <a:ext uri="{FF2B5EF4-FFF2-40B4-BE49-F238E27FC236}">
                <a16:creationId xmlns:a16="http://schemas.microsoft.com/office/drawing/2014/main" id="{C478B6A3-0865-7B42-996E-0D22B32BDACB}"/>
              </a:ext>
            </a:extLst>
          </p:cNvPr>
          <p:cNvPicPr>
            <a:picLocks noChangeAspect="1"/>
          </p:cNvPicPr>
          <p:nvPr/>
        </p:nvPicPr>
        <p:blipFill>
          <a:blip r:embed="rId3"/>
          <a:stretch>
            <a:fillRect/>
          </a:stretch>
        </p:blipFill>
        <p:spPr>
          <a:xfrm>
            <a:off x="7405501" y="-11430"/>
            <a:ext cx="4669692" cy="6858000"/>
          </a:xfrm>
          <a:prstGeom prst="rect">
            <a:avLst/>
          </a:prstGeom>
        </p:spPr>
      </p:pic>
      <p:sp>
        <p:nvSpPr>
          <p:cNvPr id="10" name="TextBox 9">
            <a:extLst>
              <a:ext uri="{FF2B5EF4-FFF2-40B4-BE49-F238E27FC236}">
                <a16:creationId xmlns:a16="http://schemas.microsoft.com/office/drawing/2014/main" id="{2669AF68-8D7A-D043-AE4C-11A561BF707F}"/>
              </a:ext>
            </a:extLst>
          </p:cNvPr>
          <p:cNvSpPr txBox="1"/>
          <p:nvPr/>
        </p:nvSpPr>
        <p:spPr>
          <a:xfrm>
            <a:off x="295799" y="132575"/>
            <a:ext cx="6493565" cy="1200329"/>
          </a:xfrm>
          <a:prstGeom prst="rect">
            <a:avLst/>
          </a:prstGeom>
          <a:noFill/>
        </p:spPr>
        <p:txBody>
          <a:bodyPr wrap="square" rtlCol="0">
            <a:spAutoFit/>
          </a:bodyPr>
          <a:lstStyle/>
          <a:p>
            <a:pPr algn="ctr"/>
            <a:r>
              <a:rPr lang="en-US" sz="3600" dirty="0">
                <a:latin typeface="+mj-lt"/>
              </a:rPr>
              <a:t>What is being shown within this sixteenth-century representation?</a:t>
            </a:r>
          </a:p>
        </p:txBody>
      </p:sp>
      <p:sp>
        <p:nvSpPr>
          <p:cNvPr id="12" name="TextBox 11">
            <a:extLst>
              <a:ext uri="{FF2B5EF4-FFF2-40B4-BE49-F238E27FC236}">
                <a16:creationId xmlns:a16="http://schemas.microsoft.com/office/drawing/2014/main" id="{20552BBB-9F45-B94C-B418-3021AD4C6E39}"/>
              </a:ext>
            </a:extLst>
          </p:cNvPr>
          <p:cNvSpPr txBox="1"/>
          <p:nvPr/>
        </p:nvSpPr>
        <p:spPr>
          <a:xfrm>
            <a:off x="295799" y="1886901"/>
            <a:ext cx="6891432" cy="3970318"/>
          </a:xfrm>
          <a:prstGeom prst="rect">
            <a:avLst/>
          </a:prstGeom>
          <a:noFill/>
        </p:spPr>
        <p:txBody>
          <a:bodyPr wrap="square" rtlCol="0">
            <a:spAutoFit/>
          </a:bodyPr>
          <a:lstStyle/>
          <a:p>
            <a:r>
              <a:rPr lang="en-US" dirty="0"/>
              <a:t>Consider:</a:t>
            </a:r>
          </a:p>
          <a:p>
            <a:endParaRPr lang="en-US" dirty="0"/>
          </a:p>
          <a:p>
            <a:r>
              <a:rPr lang="en-US" b="1" dirty="0"/>
              <a:t>1) Which types of people does each level appear to be showing?</a:t>
            </a:r>
          </a:p>
          <a:p>
            <a:pPr marL="285750" indent="-285750">
              <a:buFont typeface="Arial" panose="020B0604020202020204" pitchFamily="34" charset="0"/>
              <a:buChar char="•"/>
            </a:pPr>
            <a:endParaRPr lang="en-US" b="1" dirty="0"/>
          </a:p>
          <a:p>
            <a:r>
              <a:rPr lang="en-US" b="1" dirty="0"/>
              <a:t>2) Who ultimately binds all of the levels together through the ‘great chain of being’?</a:t>
            </a:r>
          </a:p>
          <a:p>
            <a:pPr marL="285750" indent="-285750">
              <a:buFont typeface="Arial" panose="020B0604020202020204" pitchFamily="34" charset="0"/>
              <a:buChar char="•"/>
            </a:pPr>
            <a:endParaRPr lang="en-US" b="1" dirty="0"/>
          </a:p>
          <a:p>
            <a:r>
              <a:rPr lang="en-US" b="1" dirty="0"/>
              <a:t>3) Why would this be relevant to the following groups in seventeenth-century society?</a:t>
            </a:r>
          </a:p>
          <a:p>
            <a:endParaRPr lang="en-US" dirty="0"/>
          </a:p>
          <a:p>
            <a:pPr marL="285750" indent="-285750">
              <a:buFont typeface="Arial" panose="020B0604020202020204" pitchFamily="34" charset="0"/>
              <a:buChar char="•"/>
            </a:pPr>
            <a:r>
              <a:rPr lang="en-US" dirty="0"/>
              <a:t>The Monarchy</a:t>
            </a:r>
          </a:p>
          <a:p>
            <a:pPr marL="285750" indent="-285750">
              <a:buFont typeface="Arial" panose="020B0604020202020204" pitchFamily="34" charset="0"/>
              <a:buChar char="•"/>
            </a:pPr>
            <a:r>
              <a:rPr lang="en-US" dirty="0"/>
              <a:t>Nobility</a:t>
            </a:r>
          </a:p>
          <a:p>
            <a:pPr marL="285750" indent="-285750">
              <a:buFont typeface="Arial" panose="020B0604020202020204" pitchFamily="34" charset="0"/>
              <a:buChar char="•"/>
            </a:pPr>
            <a:r>
              <a:rPr lang="en-US" dirty="0"/>
              <a:t>Common people</a:t>
            </a:r>
          </a:p>
          <a:p>
            <a:pPr marL="285750" indent="-285750">
              <a:buFont typeface="Arial" panose="020B0604020202020204" pitchFamily="34" charset="0"/>
              <a:buChar char="•"/>
            </a:pPr>
            <a:r>
              <a:rPr lang="en-US" dirty="0"/>
              <a:t>The Church</a:t>
            </a:r>
          </a:p>
        </p:txBody>
      </p:sp>
    </p:spTree>
    <p:extLst>
      <p:ext uri="{BB962C8B-B14F-4D97-AF65-F5344CB8AC3E}">
        <p14:creationId xmlns:p14="http://schemas.microsoft.com/office/powerpoint/2010/main" val="3025853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xEl>
                                              <p:pRg st="10" end="1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C7DEBED-D112-194E-A54F-8B9E1A5D5EF5}"/>
              </a:ext>
            </a:extLst>
          </p:cNvPr>
          <p:cNvPicPr>
            <a:picLocks noChangeAspect="1"/>
          </p:cNvPicPr>
          <p:nvPr/>
        </p:nvPicPr>
        <p:blipFill>
          <a:blip r:embed="rId2"/>
          <a:stretch>
            <a:fillRect/>
          </a:stretch>
        </p:blipFill>
        <p:spPr>
          <a:xfrm>
            <a:off x="7522308" y="0"/>
            <a:ext cx="4669692" cy="6858000"/>
          </a:xfrm>
          <a:prstGeom prst="rect">
            <a:avLst/>
          </a:prstGeom>
        </p:spPr>
      </p:pic>
      <p:sp>
        <p:nvSpPr>
          <p:cNvPr id="5" name="TextBox 4">
            <a:extLst>
              <a:ext uri="{FF2B5EF4-FFF2-40B4-BE49-F238E27FC236}">
                <a16:creationId xmlns:a16="http://schemas.microsoft.com/office/drawing/2014/main" id="{77197173-12C1-3F40-82ED-90B81C80A411}"/>
              </a:ext>
            </a:extLst>
          </p:cNvPr>
          <p:cNvSpPr txBox="1"/>
          <p:nvPr/>
        </p:nvSpPr>
        <p:spPr>
          <a:xfrm>
            <a:off x="463826" y="212035"/>
            <a:ext cx="6930887" cy="1569660"/>
          </a:xfrm>
          <a:prstGeom prst="rect">
            <a:avLst/>
          </a:prstGeom>
          <a:noFill/>
        </p:spPr>
        <p:txBody>
          <a:bodyPr wrap="square" rtlCol="0">
            <a:spAutoFit/>
          </a:bodyPr>
          <a:lstStyle/>
          <a:p>
            <a:pPr algn="ctr"/>
            <a:r>
              <a:rPr lang="en-GB" sz="3200" dirty="0">
                <a:latin typeface="+mj-lt"/>
              </a:rPr>
              <a:t>The Great Chain of Being from the </a:t>
            </a:r>
            <a:r>
              <a:rPr lang="en-GB" sz="3200" dirty="0" err="1">
                <a:latin typeface="+mj-lt"/>
              </a:rPr>
              <a:t>Rhetorica</a:t>
            </a:r>
            <a:r>
              <a:rPr lang="en-GB" sz="3200" dirty="0">
                <a:latin typeface="+mj-lt"/>
              </a:rPr>
              <a:t> </a:t>
            </a:r>
            <a:r>
              <a:rPr lang="en-GB" sz="3200" dirty="0" err="1">
                <a:latin typeface="+mj-lt"/>
              </a:rPr>
              <a:t>christiana</a:t>
            </a:r>
            <a:r>
              <a:rPr lang="en-GB" sz="3200" dirty="0">
                <a:latin typeface="+mj-lt"/>
              </a:rPr>
              <a:t> by Fray Diego de </a:t>
            </a:r>
            <a:r>
              <a:rPr lang="en-GB" sz="3200" dirty="0" err="1">
                <a:latin typeface="+mj-lt"/>
              </a:rPr>
              <a:t>Valades</a:t>
            </a:r>
            <a:r>
              <a:rPr lang="en-GB" sz="3200" dirty="0">
                <a:latin typeface="+mj-lt"/>
              </a:rPr>
              <a:t> (1579)</a:t>
            </a:r>
            <a:endParaRPr lang="en-US" sz="3200" dirty="0">
              <a:latin typeface="+mj-lt"/>
            </a:endParaRPr>
          </a:p>
        </p:txBody>
      </p:sp>
      <p:sp>
        <p:nvSpPr>
          <p:cNvPr id="6" name="TextBox 5">
            <a:extLst>
              <a:ext uri="{FF2B5EF4-FFF2-40B4-BE49-F238E27FC236}">
                <a16:creationId xmlns:a16="http://schemas.microsoft.com/office/drawing/2014/main" id="{62A5D543-6452-034B-9C6F-73E1E382F477}"/>
              </a:ext>
            </a:extLst>
          </p:cNvPr>
          <p:cNvSpPr txBox="1"/>
          <p:nvPr/>
        </p:nvSpPr>
        <p:spPr>
          <a:xfrm>
            <a:off x="463826" y="2160104"/>
            <a:ext cx="6811617" cy="4801314"/>
          </a:xfrm>
          <a:prstGeom prst="rect">
            <a:avLst/>
          </a:prstGeom>
          <a:noFill/>
        </p:spPr>
        <p:txBody>
          <a:bodyPr wrap="square" rtlCol="0">
            <a:spAutoFit/>
          </a:bodyPr>
          <a:lstStyle/>
          <a:p>
            <a:r>
              <a:rPr lang="en-US" dirty="0"/>
              <a:t>The ’Great Chain of Being’ was one of the ways that seventeenth-century people understood their own society.  Each group were to know both their place and their responsibilities to those above and below them.</a:t>
            </a:r>
          </a:p>
          <a:p>
            <a:endParaRPr lang="en-US" dirty="0"/>
          </a:p>
          <a:p>
            <a:r>
              <a:rPr lang="en-US" dirty="0"/>
              <a:t>The order shown through this example was:</a:t>
            </a:r>
          </a:p>
          <a:p>
            <a:endParaRPr lang="en-US" dirty="0"/>
          </a:p>
          <a:p>
            <a:pPr marL="285750" indent="-285750">
              <a:buFont typeface="Arial" panose="020B0604020202020204" pitchFamily="34" charset="0"/>
              <a:buChar char="•"/>
            </a:pPr>
            <a:r>
              <a:rPr lang="en-US" dirty="0"/>
              <a:t>God</a:t>
            </a:r>
          </a:p>
          <a:p>
            <a:pPr marL="285750" indent="-285750">
              <a:buFont typeface="Arial" panose="020B0604020202020204" pitchFamily="34" charset="0"/>
              <a:buChar char="•"/>
            </a:pPr>
            <a:r>
              <a:rPr lang="en-US" dirty="0"/>
              <a:t>Angels</a:t>
            </a:r>
          </a:p>
          <a:p>
            <a:pPr marL="285750" indent="-285750">
              <a:buFont typeface="Arial" panose="020B0604020202020204" pitchFamily="34" charset="0"/>
              <a:buChar char="•"/>
            </a:pPr>
            <a:r>
              <a:rPr lang="en-US" dirty="0"/>
              <a:t>Kings and Queens</a:t>
            </a:r>
          </a:p>
          <a:p>
            <a:pPr marL="285750" indent="-285750">
              <a:buFont typeface="Arial" panose="020B0604020202020204" pitchFamily="34" charset="0"/>
              <a:buChar char="•"/>
            </a:pPr>
            <a:r>
              <a:rPr lang="en-US" dirty="0"/>
              <a:t>Commoners</a:t>
            </a:r>
          </a:p>
          <a:p>
            <a:pPr marL="285750" indent="-285750">
              <a:buFont typeface="Arial" panose="020B0604020202020204" pitchFamily="34" charset="0"/>
              <a:buChar char="•"/>
            </a:pPr>
            <a:r>
              <a:rPr lang="en-US" dirty="0"/>
              <a:t>Animals</a:t>
            </a:r>
          </a:p>
          <a:p>
            <a:pPr marL="285750" indent="-285750">
              <a:buFont typeface="Arial" panose="020B0604020202020204" pitchFamily="34" charset="0"/>
              <a:buChar char="•"/>
            </a:pPr>
            <a:r>
              <a:rPr lang="en-US" dirty="0"/>
              <a:t>Plants</a:t>
            </a:r>
          </a:p>
          <a:p>
            <a:pPr marL="285750" indent="-285750">
              <a:buFont typeface="Arial" panose="020B0604020202020204" pitchFamily="34" charset="0"/>
              <a:buChar char="•"/>
            </a:pPr>
            <a:r>
              <a:rPr lang="en-US" dirty="0"/>
              <a:t>Non-living things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370647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C7DEBED-D112-194E-A54F-8B9E1A5D5EF5}"/>
              </a:ext>
            </a:extLst>
          </p:cNvPr>
          <p:cNvPicPr>
            <a:picLocks noChangeAspect="1"/>
          </p:cNvPicPr>
          <p:nvPr/>
        </p:nvPicPr>
        <p:blipFill>
          <a:blip r:embed="rId2"/>
          <a:stretch>
            <a:fillRect/>
          </a:stretch>
        </p:blipFill>
        <p:spPr>
          <a:xfrm>
            <a:off x="7522308" y="0"/>
            <a:ext cx="4669692" cy="6858000"/>
          </a:xfrm>
          <a:prstGeom prst="rect">
            <a:avLst/>
          </a:prstGeom>
        </p:spPr>
      </p:pic>
      <p:sp>
        <p:nvSpPr>
          <p:cNvPr id="5" name="TextBox 4">
            <a:extLst>
              <a:ext uri="{FF2B5EF4-FFF2-40B4-BE49-F238E27FC236}">
                <a16:creationId xmlns:a16="http://schemas.microsoft.com/office/drawing/2014/main" id="{77197173-12C1-3F40-82ED-90B81C80A411}"/>
              </a:ext>
            </a:extLst>
          </p:cNvPr>
          <p:cNvSpPr txBox="1"/>
          <p:nvPr/>
        </p:nvSpPr>
        <p:spPr>
          <a:xfrm>
            <a:off x="463826" y="212035"/>
            <a:ext cx="6930887" cy="1569660"/>
          </a:xfrm>
          <a:prstGeom prst="rect">
            <a:avLst/>
          </a:prstGeom>
          <a:noFill/>
        </p:spPr>
        <p:txBody>
          <a:bodyPr wrap="square" rtlCol="0">
            <a:spAutoFit/>
          </a:bodyPr>
          <a:lstStyle/>
          <a:p>
            <a:pPr algn="ctr"/>
            <a:r>
              <a:rPr lang="en-GB" sz="3200" dirty="0">
                <a:latin typeface="+mj-lt"/>
              </a:rPr>
              <a:t>The Great Chain of Being from the </a:t>
            </a:r>
            <a:r>
              <a:rPr lang="en-GB" sz="3200" dirty="0" err="1">
                <a:latin typeface="+mj-lt"/>
              </a:rPr>
              <a:t>Rhetorica</a:t>
            </a:r>
            <a:r>
              <a:rPr lang="en-GB" sz="3200" dirty="0">
                <a:latin typeface="+mj-lt"/>
              </a:rPr>
              <a:t> </a:t>
            </a:r>
            <a:r>
              <a:rPr lang="en-GB" sz="3200" dirty="0" err="1">
                <a:latin typeface="+mj-lt"/>
              </a:rPr>
              <a:t>christiana</a:t>
            </a:r>
            <a:r>
              <a:rPr lang="en-GB" sz="3200" dirty="0">
                <a:latin typeface="+mj-lt"/>
              </a:rPr>
              <a:t> by Fray Diego de </a:t>
            </a:r>
            <a:r>
              <a:rPr lang="en-GB" sz="3200" dirty="0" err="1">
                <a:latin typeface="+mj-lt"/>
              </a:rPr>
              <a:t>Valades</a:t>
            </a:r>
            <a:r>
              <a:rPr lang="en-GB" sz="3200" dirty="0">
                <a:latin typeface="+mj-lt"/>
              </a:rPr>
              <a:t> (1579)</a:t>
            </a:r>
            <a:endParaRPr lang="en-US" sz="3200" dirty="0">
              <a:latin typeface="+mj-lt"/>
            </a:endParaRPr>
          </a:p>
        </p:txBody>
      </p:sp>
      <p:sp>
        <p:nvSpPr>
          <p:cNvPr id="2" name="TextBox 1">
            <a:extLst>
              <a:ext uri="{FF2B5EF4-FFF2-40B4-BE49-F238E27FC236}">
                <a16:creationId xmlns:a16="http://schemas.microsoft.com/office/drawing/2014/main" id="{447CCB2D-2FC1-D842-8ACA-F2F172CE365C}"/>
              </a:ext>
            </a:extLst>
          </p:cNvPr>
          <p:cNvSpPr txBox="1"/>
          <p:nvPr/>
        </p:nvSpPr>
        <p:spPr>
          <a:xfrm>
            <a:off x="1" y="1881809"/>
            <a:ext cx="7458510" cy="6001643"/>
          </a:xfrm>
          <a:prstGeom prst="rect">
            <a:avLst/>
          </a:prstGeom>
          <a:noFill/>
        </p:spPr>
        <p:txBody>
          <a:bodyPr wrap="square" rtlCol="0">
            <a:spAutoFit/>
          </a:bodyPr>
          <a:lstStyle/>
          <a:p>
            <a:r>
              <a:rPr lang="en-US" sz="1600" dirty="0"/>
              <a:t>The entire chain is held up by God himself, who distributes social power to the levels beneath him. This hierarchy reflected how how God was thought to have created the world.</a:t>
            </a:r>
          </a:p>
          <a:p>
            <a:endParaRPr lang="en-US" sz="1600" dirty="0"/>
          </a:p>
          <a:p>
            <a:r>
              <a:rPr lang="en-US" sz="1600" dirty="0"/>
              <a:t>Monarchy – As the most powerful human representatives of God, kings and princes were obliged to provide their subjects with law, order and correct governance in accordance with God’s law.</a:t>
            </a:r>
          </a:p>
          <a:p>
            <a:endParaRPr lang="en-US" sz="1600" dirty="0"/>
          </a:p>
          <a:p>
            <a:r>
              <a:rPr lang="en-US" sz="1600" dirty="0"/>
              <a:t>Nobility – Although they are here grouped among subjects,  aristocrats and the wealthy are supposed to exercise </a:t>
            </a:r>
            <a:r>
              <a:rPr lang="en-US" sz="1600" b="1" dirty="0"/>
              <a:t>paternalistic</a:t>
            </a:r>
            <a:r>
              <a:rPr lang="en-US" sz="1600" dirty="0"/>
              <a:t> or fatherly care towards the lower classes in their roles as judges, landowners and royal representatives in the counties.</a:t>
            </a:r>
          </a:p>
          <a:p>
            <a:endParaRPr lang="en-US" sz="1600" dirty="0"/>
          </a:p>
          <a:p>
            <a:r>
              <a:rPr lang="en-US" sz="1600" dirty="0"/>
              <a:t>Common people – A more subservient role, they must live in accordance to the rules of God, their King and landlords.</a:t>
            </a:r>
          </a:p>
          <a:p>
            <a:endParaRPr lang="en-US" sz="1600" dirty="0"/>
          </a:p>
          <a:p>
            <a:r>
              <a:rPr lang="en-US" sz="1600" dirty="0"/>
              <a:t>The Church – To ensure that God’s laws are maintained by all of the subservient groups, including to some extent the King.</a:t>
            </a:r>
          </a:p>
          <a:p>
            <a:endParaRPr lang="en-US" sz="1600" dirty="0"/>
          </a:p>
          <a:p>
            <a:endParaRPr lang="en-US" sz="1600" dirty="0"/>
          </a:p>
          <a:p>
            <a:endParaRPr lang="en-US" sz="1600" dirty="0"/>
          </a:p>
          <a:p>
            <a:endParaRPr lang="en-US" sz="1600" dirty="0"/>
          </a:p>
          <a:p>
            <a:endParaRPr lang="en-US" sz="1600" dirty="0"/>
          </a:p>
          <a:p>
            <a:endParaRPr lang="en-US" sz="1600" dirty="0"/>
          </a:p>
          <a:p>
            <a:endParaRPr lang="en-US" sz="1600" dirty="0"/>
          </a:p>
        </p:txBody>
      </p:sp>
    </p:spTree>
    <p:extLst>
      <p:ext uri="{BB962C8B-B14F-4D97-AF65-F5344CB8AC3E}">
        <p14:creationId xmlns:p14="http://schemas.microsoft.com/office/powerpoint/2010/main" val="18446468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596ECC-6A64-9849-94C3-3166BB1CD111}"/>
              </a:ext>
            </a:extLst>
          </p:cNvPr>
          <p:cNvSpPr>
            <a:spLocks noGrp="1"/>
          </p:cNvSpPr>
          <p:nvPr>
            <p:ph type="title"/>
          </p:nvPr>
        </p:nvSpPr>
        <p:spPr>
          <a:xfrm>
            <a:off x="457200" y="419099"/>
            <a:ext cx="11525249" cy="1434655"/>
          </a:xfrm>
        </p:spPr>
        <p:txBody>
          <a:bodyPr>
            <a:normAutofit/>
          </a:bodyPr>
          <a:lstStyle/>
          <a:p>
            <a:pPr algn="ctr"/>
            <a:r>
              <a:rPr lang="en-US" sz="4400" cap="none" dirty="0"/>
              <a:t>Social pressures in seventeenth-century England</a:t>
            </a:r>
          </a:p>
        </p:txBody>
      </p:sp>
      <p:sp>
        <p:nvSpPr>
          <p:cNvPr id="3" name="Content Placeholder 2">
            <a:extLst>
              <a:ext uri="{FF2B5EF4-FFF2-40B4-BE49-F238E27FC236}">
                <a16:creationId xmlns:a16="http://schemas.microsoft.com/office/drawing/2014/main" id="{D69097CB-0553-5B40-A2BA-646A28F3033F}"/>
              </a:ext>
            </a:extLst>
          </p:cNvPr>
          <p:cNvSpPr>
            <a:spLocks noGrp="1"/>
          </p:cNvSpPr>
          <p:nvPr>
            <p:ph idx="1"/>
          </p:nvPr>
        </p:nvSpPr>
        <p:spPr>
          <a:xfrm>
            <a:off x="649357" y="1853755"/>
            <a:ext cx="10405497" cy="1946668"/>
          </a:xfrm>
        </p:spPr>
        <p:txBody>
          <a:bodyPr>
            <a:normAutofit/>
          </a:bodyPr>
          <a:lstStyle/>
          <a:p>
            <a:pPr marL="0" indent="0">
              <a:buNone/>
            </a:pPr>
            <a:r>
              <a:rPr lang="en-US" sz="2800" dirty="0"/>
              <a:t>Read about the pressures on seventeenth-century society, and, using the worksheet , consider what their impacts might have been.</a:t>
            </a:r>
          </a:p>
        </p:txBody>
      </p:sp>
    </p:spTree>
    <p:extLst>
      <p:ext uri="{BB962C8B-B14F-4D97-AF65-F5344CB8AC3E}">
        <p14:creationId xmlns:p14="http://schemas.microsoft.com/office/powerpoint/2010/main" val="20087723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3782F8F-795F-B441-A978-4D7F112BB552}"/>
              </a:ext>
            </a:extLst>
          </p:cNvPr>
          <p:cNvPicPr>
            <a:picLocks noChangeAspect="1"/>
          </p:cNvPicPr>
          <p:nvPr/>
        </p:nvPicPr>
        <p:blipFill>
          <a:blip r:embed="rId2"/>
          <a:stretch>
            <a:fillRect/>
          </a:stretch>
        </p:blipFill>
        <p:spPr>
          <a:xfrm>
            <a:off x="8034130" y="1881809"/>
            <a:ext cx="3548455" cy="4199005"/>
          </a:xfrm>
          <a:prstGeom prst="rect">
            <a:avLst/>
          </a:prstGeom>
        </p:spPr>
      </p:pic>
      <p:sp>
        <p:nvSpPr>
          <p:cNvPr id="6" name="TextBox 5">
            <a:extLst>
              <a:ext uri="{FF2B5EF4-FFF2-40B4-BE49-F238E27FC236}">
                <a16:creationId xmlns:a16="http://schemas.microsoft.com/office/drawing/2014/main" id="{05755A25-2022-D447-954D-9578A6F7A474}"/>
              </a:ext>
            </a:extLst>
          </p:cNvPr>
          <p:cNvSpPr txBox="1"/>
          <p:nvPr/>
        </p:nvSpPr>
        <p:spPr>
          <a:xfrm>
            <a:off x="1085851" y="530088"/>
            <a:ext cx="9873698" cy="646331"/>
          </a:xfrm>
          <a:prstGeom prst="rect">
            <a:avLst/>
          </a:prstGeom>
          <a:noFill/>
        </p:spPr>
        <p:txBody>
          <a:bodyPr wrap="square" rtlCol="0">
            <a:spAutoFit/>
          </a:bodyPr>
          <a:lstStyle/>
          <a:p>
            <a:pPr algn="ctr"/>
            <a:r>
              <a:rPr lang="en-US" sz="3600" dirty="0">
                <a:latin typeface="+mj-lt"/>
              </a:rPr>
              <a:t>The problem of ‘enclosure’ in Early Modern Society</a:t>
            </a:r>
          </a:p>
        </p:txBody>
      </p:sp>
      <p:sp>
        <p:nvSpPr>
          <p:cNvPr id="7" name="TextBox 6">
            <a:extLst>
              <a:ext uri="{FF2B5EF4-FFF2-40B4-BE49-F238E27FC236}">
                <a16:creationId xmlns:a16="http://schemas.microsoft.com/office/drawing/2014/main" id="{790340C9-8624-C742-8428-81063799B575}"/>
              </a:ext>
            </a:extLst>
          </p:cNvPr>
          <p:cNvSpPr txBox="1"/>
          <p:nvPr/>
        </p:nvSpPr>
        <p:spPr>
          <a:xfrm>
            <a:off x="132521" y="2067340"/>
            <a:ext cx="7901609" cy="2862322"/>
          </a:xfrm>
          <a:prstGeom prst="rect">
            <a:avLst/>
          </a:prstGeom>
          <a:noFill/>
        </p:spPr>
        <p:txBody>
          <a:bodyPr wrap="square" rtlCol="0">
            <a:spAutoFit/>
          </a:bodyPr>
          <a:lstStyle/>
          <a:p>
            <a:r>
              <a:rPr lang="en-GB" sz="2000" dirty="0"/>
              <a:t>Enclosure meant fencing in and farming, as personal property, fields which had previously been leased to tenants or which had been used as common grazing land. </a:t>
            </a:r>
            <a:r>
              <a:rPr lang="en-GB" sz="2000" b="1" dirty="0"/>
              <a:t>For example, land that would have been used by a number of people in common </a:t>
            </a:r>
            <a:r>
              <a:rPr lang="en-GB" sz="2000" dirty="0"/>
              <a:t>to help them grow enough crops or farm animals to subsist, were put into private ownership.</a:t>
            </a:r>
          </a:p>
          <a:p>
            <a:endParaRPr lang="en-GB" sz="2000" dirty="0"/>
          </a:p>
          <a:p>
            <a:r>
              <a:rPr lang="en-GB" sz="2000" dirty="0"/>
              <a:t>Only a very small proportion of English land was enclosed, but the social effects were magnified because enclosure was concentrated in a few areas - especially the Midlands.</a:t>
            </a:r>
            <a:endParaRPr lang="en-US" sz="2000" dirty="0"/>
          </a:p>
        </p:txBody>
      </p:sp>
    </p:spTree>
    <p:extLst>
      <p:ext uri="{BB962C8B-B14F-4D97-AF65-F5344CB8AC3E}">
        <p14:creationId xmlns:p14="http://schemas.microsoft.com/office/powerpoint/2010/main" val="12863195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953438-6F84-2B43-83F0-F29F1D5DC83E}"/>
              </a:ext>
            </a:extLst>
          </p:cNvPr>
          <p:cNvSpPr>
            <a:spLocks noGrp="1"/>
          </p:cNvSpPr>
          <p:nvPr>
            <p:ph type="title"/>
          </p:nvPr>
        </p:nvSpPr>
        <p:spPr>
          <a:xfrm>
            <a:off x="857251" y="397565"/>
            <a:ext cx="10197604" cy="1456189"/>
          </a:xfrm>
        </p:spPr>
        <p:txBody>
          <a:bodyPr>
            <a:normAutofit/>
          </a:bodyPr>
          <a:lstStyle/>
          <a:p>
            <a:pPr algn="ctr"/>
            <a:r>
              <a:rPr lang="en-US" sz="3600" cap="none" dirty="0"/>
              <a:t>Increasing population in seventeenth-century England</a:t>
            </a:r>
          </a:p>
        </p:txBody>
      </p:sp>
      <p:pic>
        <p:nvPicPr>
          <p:cNvPr id="4" name="Picture 3">
            <a:extLst>
              <a:ext uri="{FF2B5EF4-FFF2-40B4-BE49-F238E27FC236}">
                <a16:creationId xmlns:a16="http://schemas.microsoft.com/office/drawing/2014/main" id="{19A40883-801B-C945-9DF4-0DD6F8862503}"/>
              </a:ext>
            </a:extLst>
          </p:cNvPr>
          <p:cNvPicPr>
            <a:picLocks noChangeAspect="1"/>
          </p:cNvPicPr>
          <p:nvPr/>
        </p:nvPicPr>
        <p:blipFill>
          <a:blip r:embed="rId2"/>
          <a:stretch>
            <a:fillRect/>
          </a:stretch>
        </p:blipFill>
        <p:spPr>
          <a:xfrm>
            <a:off x="6122503" y="1853754"/>
            <a:ext cx="5745921" cy="3702601"/>
          </a:xfrm>
          <a:prstGeom prst="rect">
            <a:avLst/>
          </a:prstGeom>
        </p:spPr>
      </p:pic>
      <p:pic>
        <p:nvPicPr>
          <p:cNvPr id="5" name="Picture 4">
            <a:extLst>
              <a:ext uri="{FF2B5EF4-FFF2-40B4-BE49-F238E27FC236}">
                <a16:creationId xmlns:a16="http://schemas.microsoft.com/office/drawing/2014/main" id="{C87DD300-1B24-B54F-8239-1DFF1329C4F1}"/>
              </a:ext>
            </a:extLst>
          </p:cNvPr>
          <p:cNvPicPr>
            <a:picLocks noChangeAspect="1"/>
          </p:cNvPicPr>
          <p:nvPr/>
        </p:nvPicPr>
        <p:blipFill>
          <a:blip r:embed="rId3"/>
          <a:stretch>
            <a:fillRect/>
          </a:stretch>
        </p:blipFill>
        <p:spPr>
          <a:xfrm>
            <a:off x="857250" y="1853754"/>
            <a:ext cx="4848636" cy="3702601"/>
          </a:xfrm>
          <a:prstGeom prst="rect">
            <a:avLst/>
          </a:prstGeom>
        </p:spPr>
      </p:pic>
      <p:sp>
        <p:nvSpPr>
          <p:cNvPr id="7" name="TextBox 6">
            <a:extLst>
              <a:ext uri="{FF2B5EF4-FFF2-40B4-BE49-F238E27FC236}">
                <a16:creationId xmlns:a16="http://schemas.microsoft.com/office/drawing/2014/main" id="{A425782A-F449-1F4E-A41F-9D20252EEC20}"/>
              </a:ext>
            </a:extLst>
          </p:cNvPr>
          <p:cNvSpPr txBox="1"/>
          <p:nvPr/>
        </p:nvSpPr>
        <p:spPr>
          <a:xfrm>
            <a:off x="857250" y="5556355"/>
            <a:ext cx="4848636" cy="646331"/>
          </a:xfrm>
          <a:prstGeom prst="rect">
            <a:avLst/>
          </a:prstGeom>
          <a:noFill/>
        </p:spPr>
        <p:txBody>
          <a:bodyPr wrap="square" rtlCol="0">
            <a:spAutoFit/>
          </a:bodyPr>
          <a:lstStyle/>
          <a:p>
            <a:r>
              <a:rPr lang="en-US" dirty="0"/>
              <a:t>David Farr, </a:t>
            </a:r>
            <a:r>
              <a:rPr lang="en-US" i="1" dirty="0"/>
              <a:t>Stuart Britain and the Crisis of Monarchy </a:t>
            </a:r>
            <a:r>
              <a:rPr lang="en-US" dirty="0"/>
              <a:t>(Oxford, 2015), p6.</a:t>
            </a:r>
          </a:p>
        </p:txBody>
      </p:sp>
    </p:spTree>
    <p:extLst>
      <p:ext uri="{BB962C8B-B14F-4D97-AF65-F5344CB8AC3E}">
        <p14:creationId xmlns:p14="http://schemas.microsoft.com/office/powerpoint/2010/main" val="2413317528"/>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1851</TotalTime>
  <Words>786</Words>
  <Application>Microsoft Macintosh PowerPoint</Application>
  <PresentationFormat>Widescreen</PresentationFormat>
  <Paragraphs>86</Paragraphs>
  <Slides>13</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Comic Sans MS</vt:lpstr>
      <vt:lpstr>Gill Sans MT</vt:lpstr>
      <vt:lpstr>Tahoma</vt:lpstr>
      <vt:lpstr>Gallery</vt:lpstr>
      <vt:lpstr>How was society structured in 1603?</vt:lpstr>
      <vt:lpstr>Lesson Objectives</vt:lpstr>
      <vt:lpstr>Keywords</vt:lpstr>
      <vt:lpstr>PowerPoint Presentation</vt:lpstr>
      <vt:lpstr>PowerPoint Presentation</vt:lpstr>
      <vt:lpstr>PowerPoint Presentation</vt:lpstr>
      <vt:lpstr>Social pressures in seventeenth-century England</vt:lpstr>
      <vt:lpstr>PowerPoint Presentation</vt:lpstr>
      <vt:lpstr>Increasing population in seventeenth-century England</vt:lpstr>
      <vt:lpstr>Wages and work opportunities</vt:lpstr>
      <vt:lpstr>Social movement - Merchants</vt:lpstr>
      <vt:lpstr>Plenary</vt:lpstr>
      <vt:lpstr>Notices</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was the political nation structured in 1603?</dc:title>
  <dc:creator>Thomas Finch</dc:creator>
  <cp:lastModifiedBy>Noah Millstone</cp:lastModifiedBy>
  <cp:revision>20</cp:revision>
  <dcterms:created xsi:type="dcterms:W3CDTF">2018-04-04T10:19:18Z</dcterms:created>
  <dcterms:modified xsi:type="dcterms:W3CDTF">2018-10-09T10:39:42Z</dcterms:modified>
</cp:coreProperties>
</file>